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57" r:id="rId4"/>
    <p:sldId id="25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868CA76-7AC4-774D-ACD1-03143CA11A33}" v="4" dt="2025-12-03T09:20:25.0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4" autoAdjust="0"/>
    <p:restoredTop sz="94623"/>
  </p:normalViewPr>
  <p:slideViewPr>
    <p:cSldViewPr snapToGrid="0">
      <p:cViewPr varScale="1">
        <p:scale>
          <a:sx n="117" d="100"/>
          <a:sy n="117" d="100"/>
        </p:scale>
        <p:origin x="59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ilie Pondeville" userId="b88b831a-046d-44e1-9f05-0fdc63af9e9f" providerId="ADAL" clId="{38EDA21C-2F27-50A6-9611-100D906617A3}"/>
    <pc:docChg chg="addSld modSld">
      <pc:chgData name="Emilie Pondeville" userId="b88b831a-046d-44e1-9f05-0fdc63af9e9f" providerId="ADAL" clId="{38EDA21C-2F27-50A6-9611-100D906617A3}" dt="2025-12-03T09:20:25.012" v="4" actId="1076"/>
      <pc:docMkLst>
        <pc:docMk/>
      </pc:docMkLst>
      <pc:sldChg chg="addSp delSp modSp new">
        <pc:chgData name="Emilie Pondeville" userId="b88b831a-046d-44e1-9f05-0fdc63af9e9f" providerId="ADAL" clId="{38EDA21C-2F27-50A6-9611-100D906617A3}" dt="2025-12-03T09:20:25.012" v="4" actId="1076"/>
        <pc:sldMkLst>
          <pc:docMk/>
          <pc:sldMk cId="4279540526" sldId="260"/>
        </pc:sldMkLst>
        <pc:spChg chg="del">
          <ac:chgData name="Emilie Pondeville" userId="b88b831a-046d-44e1-9f05-0fdc63af9e9f" providerId="ADAL" clId="{38EDA21C-2F27-50A6-9611-100D906617A3}" dt="2025-12-03T09:20:12.072" v="1"/>
          <ac:spMkLst>
            <pc:docMk/>
            <pc:sldMk cId="4279540526" sldId="260"/>
            <ac:spMk id="3" creationId="{D6C1EE4F-A366-25CA-A703-F02A805265E5}"/>
          </ac:spMkLst>
        </pc:spChg>
        <pc:spChg chg="add mod">
          <ac:chgData name="Emilie Pondeville" userId="b88b831a-046d-44e1-9f05-0fdc63af9e9f" providerId="ADAL" clId="{38EDA21C-2F27-50A6-9611-100D906617A3}" dt="2025-12-03T09:20:25.012" v="4" actId="1076"/>
          <ac:spMkLst>
            <pc:docMk/>
            <pc:sldMk cId="4279540526" sldId="260"/>
            <ac:spMk id="4" creationId="{9FB7B50B-E1AF-1C5B-0588-5322EF75748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3C2CBB-3A77-4BE7-699B-46AD4D422F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3AD833-64D4-4630-91DB-0D8FDE5C4C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8729AD-3C27-94A3-F148-53D7573543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89BCF-0F58-4F9D-8A13-F40EF944B1A6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4A223D-1D70-AC7B-2EC5-C1E3C27FD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54B56-BF5C-4554-2C30-F6B630B6F9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2E8EE-B3CA-417C-AF50-53ED283BE5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24117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719E76-61DB-C02F-D8EA-BD62C4AB99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3320898-4A18-AE27-240A-457CC41174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F6B4C0-E57C-8850-7311-00ABB030EB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89BCF-0F58-4F9D-8A13-F40EF944B1A6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7E5E77-6AF2-5595-8488-4E83777D1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113079-156B-52F3-AB3C-4FA70828F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2E8EE-B3CA-417C-AF50-53ED283BE5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68718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B207860-940D-32B9-5EF6-5A692A9DFE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18933E-13E1-082D-B2A3-23E40A079D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5D89D1-4ADE-21B8-84D6-311EEB20F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89BCF-0F58-4F9D-8A13-F40EF944B1A6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749B3B-A670-F788-2703-0FD96DD3E3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EB3E77-DCC9-E7E3-55E6-D44477223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2E8EE-B3CA-417C-AF50-53ED283BE5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4264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1469D2-6122-BD67-5DC1-F56B1D2004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7EF340-D183-AB0E-A9E4-E55FA437D2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49C547-45FC-F408-6CC9-7CC3D0BCC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89BCF-0F58-4F9D-8A13-F40EF944B1A6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6ED56C-FBBD-A7D6-B9B3-9B406A3518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9090C7-1941-3BA5-8EB6-2E93288F0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2E8EE-B3CA-417C-AF50-53ED283BE5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4846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60AD71-3780-54B9-8D25-99AE58F4D9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77F7B6-92FF-BF35-1CC1-63B4E5663E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33927-69DD-8F7C-8076-ECDA98FEE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89BCF-0F58-4F9D-8A13-F40EF944B1A6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7B6191-7D42-6192-4EAD-A6C0271BFE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CE12CD-8476-B587-8F3A-48B9F1B39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2E8EE-B3CA-417C-AF50-53ED283BE5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9404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11D906-E680-CDCA-EC15-12F80591B9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195B95-494A-1F98-D786-5DAF93C77D1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E0AF93-C386-93A6-90FF-A258AAD855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181CBB-4AC1-58C9-ABB2-112E79A1FF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89BCF-0F58-4F9D-8A13-F40EF944B1A6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D27647-FE9D-82EB-6219-D06C938A1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6E77AC-41C6-9C06-4ADE-85BECFCCA2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2E8EE-B3CA-417C-AF50-53ED283BE5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4978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F91693-FAA1-FC3B-F978-0101F5C667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1BB4A7-4B69-86A9-B8CF-C01154E393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076E21-B6E4-8228-B3FC-87F249B2A9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8A32041-560C-CA56-5343-916D9E936E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90BFFB3-0014-1A43-6AFF-24067025532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93CE934-3A53-8DB7-EE44-BB11CF56C2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89BCF-0F58-4F9D-8A13-F40EF944B1A6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D16B782-717E-FF2A-CF89-DF26F41868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612258-2CD9-4716-0A46-DEFBE5120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2E8EE-B3CA-417C-AF50-53ED283BE5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841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18C4D2-5D8B-26A8-4BB2-41AC323E8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7CEBFE-A5D4-FB1F-7599-495AF2737B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89BCF-0F58-4F9D-8A13-F40EF944B1A6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89123D4-E44E-C7E4-5D40-DA887581D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708383D-05F3-7D4E-575D-AC8627AD4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2E8EE-B3CA-417C-AF50-53ED283BE5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09998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5BC18E2-345D-25EF-E14B-4B007D78C6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89BCF-0F58-4F9D-8A13-F40EF944B1A6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EB1811-E0C4-799B-77F2-1E9A5562C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E5EAA2-EEA3-B91C-0DF9-B0AD52EB5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2E8EE-B3CA-417C-AF50-53ED283BE5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2679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51635-B09F-D425-0266-B54E2F5568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1C3AE9-D048-FC7D-4024-1977C78425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D8C7D9-60BC-216F-CD77-EF3875D1A2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DE2E28-2BB2-F68B-9E15-B6491AFE12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89BCF-0F58-4F9D-8A13-F40EF944B1A6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2F457D-3A91-978C-862A-3C26856CF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EDE99B-6A99-F93D-23BC-AD22157E12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2E8EE-B3CA-417C-AF50-53ED283BE5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6940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EEBB13-E836-9751-0033-6032838D9C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75D73AB-51D4-ED69-C1C6-6C675010CF6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C027CF-B951-177D-2687-96A07817CA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77C438-2282-7E61-72B6-4909A77D3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89BCF-0F58-4F9D-8A13-F40EF944B1A6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70D61D-C07B-3F22-FA70-00EB068891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ED44E2-AC72-B0A3-A098-D1D70A76E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2E8EE-B3CA-417C-AF50-53ED283BE5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4890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3A1FED7-7B61-90CB-2E6D-A1BCD79EA8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7DA62E-D408-FF1B-AB62-09532D18F7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F70AF6-7BD3-1284-F03D-B13509F248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8289BCF-0F58-4F9D-8A13-F40EF944B1A6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2882FE-405D-392E-5332-EF0B27BC3B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5454B1-DE3A-A43E-DB47-35DE856191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D32E8EE-B3CA-417C-AF50-53ED283BE5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6411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B6F9192-DC8C-37E0-D34A-D36E0F3FDFC3}"/>
              </a:ext>
            </a:extLst>
          </p:cNvPr>
          <p:cNvSpPr txBox="1"/>
          <p:nvPr/>
        </p:nvSpPr>
        <p:spPr>
          <a:xfrm>
            <a:off x="1012371" y="621668"/>
            <a:ext cx="10809513" cy="50367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latinLnBrk="1">
              <a:lnSpc>
                <a:spcPts val="1200"/>
              </a:lnSpc>
              <a:buNone/>
            </a:pPr>
            <a:r>
              <a:rPr lang="en-GB" b="0" i="0" dirty="0">
                <a:solidFill>
                  <a:srgbClr val="0000FF"/>
                </a:solidFill>
                <a:effectLst/>
                <a:latin typeface="Lucida Console" panose="020B0609040504020204" pitchFamily="49" charset="0"/>
              </a:rPr>
              <a:t>&gt; summary(model)</a:t>
            </a:r>
          </a:p>
          <a:p>
            <a:pPr algn="l" latinLnBrk="1">
              <a:lnSpc>
                <a:spcPts val="1200"/>
              </a:lnSpc>
              <a:buNone/>
            </a:pP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Linear mixed model fit by REML. t-tests use Satterthwaite's method [</a:t>
            </a:r>
          </a:p>
          <a:p>
            <a:pPr algn="l" latinLnBrk="1">
              <a:lnSpc>
                <a:spcPts val="1200"/>
              </a:lnSpc>
              <a:buNone/>
            </a:pPr>
            <a:r>
              <a:rPr lang="en-GB" b="0" i="0" dirty="0" err="1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lmerModLmerTest</a:t>
            </a: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]</a:t>
            </a:r>
          </a:p>
          <a:p>
            <a:pPr algn="l" latinLnBrk="1">
              <a:lnSpc>
                <a:spcPts val="1200"/>
              </a:lnSpc>
              <a:buNone/>
            </a:pP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Formula: </a:t>
            </a:r>
            <a:r>
              <a:rPr lang="en-GB" b="0" i="0" dirty="0" err="1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Length_um</a:t>
            </a: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 ~ Temp + Sex + (1 | Pan)</a:t>
            </a:r>
          </a:p>
          <a:p>
            <a:pPr algn="l" latinLnBrk="1">
              <a:lnSpc>
                <a:spcPts val="1200"/>
              </a:lnSpc>
              <a:buNone/>
            </a:pP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   Data: </a:t>
            </a:r>
            <a:r>
              <a:rPr lang="en-GB" b="0" i="0" dirty="0" err="1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df</a:t>
            </a:r>
            <a:endParaRPr lang="en-GB" b="0" i="0" dirty="0">
              <a:solidFill>
                <a:srgbClr val="000000"/>
              </a:solidFill>
              <a:effectLst/>
              <a:latin typeface="Lucida Console" panose="020B0609040504020204" pitchFamily="49" charset="0"/>
            </a:endParaRPr>
          </a:p>
          <a:p>
            <a:pPr algn="l" latinLnBrk="1">
              <a:lnSpc>
                <a:spcPts val="1200"/>
              </a:lnSpc>
              <a:buNone/>
            </a:pPr>
            <a:endParaRPr lang="en-GB" b="0" i="0" dirty="0">
              <a:solidFill>
                <a:srgbClr val="000000"/>
              </a:solidFill>
              <a:effectLst/>
              <a:latin typeface="Lucida Console" panose="020B0609040504020204" pitchFamily="49" charset="0"/>
            </a:endParaRPr>
          </a:p>
          <a:p>
            <a:pPr algn="l" latinLnBrk="1">
              <a:lnSpc>
                <a:spcPts val="1200"/>
              </a:lnSpc>
              <a:buNone/>
            </a:pP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REML criterion at convergence: 5638.9</a:t>
            </a:r>
          </a:p>
          <a:p>
            <a:pPr algn="l" latinLnBrk="1">
              <a:lnSpc>
                <a:spcPts val="1200"/>
              </a:lnSpc>
              <a:buNone/>
            </a:pPr>
            <a:endParaRPr lang="en-GB" b="0" i="0" dirty="0">
              <a:solidFill>
                <a:srgbClr val="000000"/>
              </a:solidFill>
              <a:effectLst/>
              <a:latin typeface="Lucida Console" panose="020B0609040504020204" pitchFamily="49" charset="0"/>
            </a:endParaRPr>
          </a:p>
          <a:p>
            <a:pPr algn="l" latinLnBrk="1">
              <a:lnSpc>
                <a:spcPts val="1200"/>
              </a:lnSpc>
              <a:buNone/>
            </a:pP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Scaled residuals: </a:t>
            </a:r>
          </a:p>
          <a:p>
            <a:pPr algn="l" latinLnBrk="1">
              <a:lnSpc>
                <a:spcPts val="1200"/>
              </a:lnSpc>
              <a:buNone/>
            </a:pP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    Min      1Q  Median      3Q     Max </a:t>
            </a:r>
          </a:p>
          <a:p>
            <a:pPr algn="l" latinLnBrk="1">
              <a:lnSpc>
                <a:spcPts val="1200"/>
              </a:lnSpc>
              <a:buNone/>
            </a:pP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-4.2138 -0.5393  0.0207  0.7005  3.0535 </a:t>
            </a:r>
          </a:p>
          <a:p>
            <a:pPr algn="l" latinLnBrk="1">
              <a:lnSpc>
                <a:spcPts val="1200"/>
              </a:lnSpc>
              <a:buNone/>
            </a:pPr>
            <a:endParaRPr lang="en-GB" b="0" i="0" dirty="0">
              <a:solidFill>
                <a:srgbClr val="000000"/>
              </a:solidFill>
              <a:effectLst/>
              <a:latin typeface="Lucida Console" panose="020B0609040504020204" pitchFamily="49" charset="0"/>
            </a:endParaRPr>
          </a:p>
          <a:p>
            <a:pPr algn="l" latinLnBrk="1">
              <a:lnSpc>
                <a:spcPts val="1200"/>
              </a:lnSpc>
              <a:buNone/>
            </a:pP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Random effects:</a:t>
            </a:r>
          </a:p>
          <a:p>
            <a:pPr algn="l" latinLnBrk="1">
              <a:lnSpc>
                <a:spcPts val="1200"/>
              </a:lnSpc>
              <a:buNone/>
            </a:pP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 Groups   Name        Variance </a:t>
            </a:r>
            <a:r>
              <a:rPr lang="en-GB" b="0" i="0" dirty="0" err="1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Std.Dev</a:t>
            </a: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.</a:t>
            </a:r>
          </a:p>
          <a:p>
            <a:pPr algn="l" latinLnBrk="1">
              <a:lnSpc>
                <a:spcPts val="1200"/>
              </a:lnSpc>
              <a:buNone/>
            </a:pP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 Pan      (Intercept)   493.2   22.21  </a:t>
            </a:r>
          </a:p>
          <a:p>
            <a:pPr algn="l" latinLnBrk="1">
              <a:lnSpc>
                <a:spcPts val="1200"/>
              </a:lnSpc>
              <a:buNone/>
            </a:pP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 Residual             31141.4  176.47  </a:t>
            </a:r>
          </a:p>
          <a:p>
            <a:pPr algn="l" latinLnBrk="1">
              <a:lnSpc>
                <a:spcPts val="1200"/>
              </a:lnSpc>
              <a:buNone/>
            </a:pP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Number of </a:t>
            </a:r>
            <a:r>
              <a:rPr lang="en-GB" b="0" i="0" dirty="0" err="1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obs</a:t>
            </a: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: 430, groups:  Pan, 4</a:t>
            </a:r>
          </a:p>
          <a:p>
            <a:pPr algn="l" latinLnBrk="1">
              <a:lnSpc>
                <a:spcPts val="1200"/>
              </a:lnSpc>
              <a:buNone/>
            </a:pPr>
            <a:endParaRPr lang="en-GB" b="0" i="0" dirty="0">
              <a:solidFill>
                <a:srgbClr val="000000"/>
              </a:solidFill>
              <a:effectLst/>
              <a:latin typeface="Lucida Console" panose="020B0609040504020204" pitchFamily="49" charset="0"/>
            </a:endParaRPr>
          </a:p>
          <a:p>
            <a:pPr algn="l" latinLnBrk="1">
              <a:lnSpc>
                <a:spcPts val="1200"/>
              </a:lnSpc>
              <a:buNone/>
            </a:pP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Fixed effects:</a:t>
            </a:r>
          </a:p>
          <a:p>
            <a:pPr algn="l" latinLnBrk="1">
              <a:lnSpc>
                <a:spcPts val="1200"/>
              </a:lnSpc>
              <a:buNone/>
            </a:pP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            Estimate Std. Error      </a:t>
            </a:r>
            <a:r>
              <a:rPr lang="en-GB" b="0" i="0" dirty="0" err="1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df</a:t>
            </a: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 t value </a:t>
            </a:r>
            <a:r>
              <a:rPr lang="en-GB" b="0" i="0" dirty="0" err="1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Pr</a:t>
            </a: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(&gt;|t|)    </a:t>
            </a:r>
          </a:p>
          <a:p>
            <a:pPr algn="l" latinLnBrk="1">
              <a:lnSpc>
                <a:spcPts val="1200"/>
              </a:lnSpc>
              <a:buNone/>
            </a:pP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(Intercept)  3817.47      19.69   11.98 193.848  &lt; 2e-16 ***</a:t>
            </a:r>
          </a:p>
          <a:p>
            <a:pPr algn="l" latinLnBrk="1">
              <a:lnSpc>
                <a:spcPts val="1200"/>
              </a:lnSpc>
              <a:buNone/>
            </a:pP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Temp24C      -123.84      20.55  425.04  -6.028 3.61e-09 ***</a:t>
            </a:r>
          </a:p>
          <a:p>
            <a:pPr algn="l" latinLnBrk="1">
              <a:lnSpc>
                <a:spcPts val="1200"/>
              </a:lnSpc>
              <a:buNone/>
            </a:pP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Temp28C      -319.17      20.91  425.51 -15.264  &lt; 2e-16 ***</a:t>
            </a:r>
          </a:p>
          <a:p>
            <a:pPr algn="l" latinLnBrk="1">
              <a:lnSpc>
                <a:spcPts val="1200"/>
              </a:lnSpc>
              <a:buNone/>
            </a:pPr>
            <a:r>
              <a:rPr lang="en-GB" b="0" i="0" dirty="0" err="1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SexM</a:t>
            </a: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         -570.72      17.19  425.38 -33.191  &lt; 2e-16 ***</a:t>
            </a:r>
          </a:p>
          <a:p>
            <a:pPr algn="l" latinLnBrk="1">
              <a:lnSpc>
                <a:spcPts val="1200"/>
              </a:lnSpc>
              <a:buNone/>
            </a:pP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---</a:t>
            </a:r>
          </a:p>
          <a:p>
            <a:pPr algn="l" latinLnBrk="1">
              <a:lnSpc>
                <a:spcPts val="1200"/>
              </a:lnSpc>
              <a:buNone/>
            </a:pPr>
            <a:r>
              <a:rPr lang="en-GB" b="0" i="0" dirty="0" err="1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Signif</a:t>
            </a: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. codes:  0 ‘***’ 0.001 ‘**’ 0.01 ‘*’ 0.05 ‘.’ 0.1 ‘ ’ 1</a:t>
            </a:r>
          </a:p>
          <a:p>
            <a:pPr algn="l" latinLnBrk="1">
              <a:lnSpc>
                <a:spcPts val="1200"/>
              </a:lnSpc>
              <a:buNone/>
            </a:pPr>
            <a:endParaRPr lang="en-GB" b="0" i="0" dirty="0">
              <a:solidFill>
                <a:srgbClr val="000000"/>
              </a:solidFill>
              <a:effectLst/>
              <a:latin typeface="Lucida Console" panose="020B0609040504020204" pitchFamily="49" charset="0"/>
            </a:endParaRPr>
          </a:p>
          <a:p>
            <a:pPr algn="l" latinLnBrk="1">
              <a:lnSpc>
                <a:spcPts val="1200"/>
              </a:lnSpc>
              <a:buNone/>
            </a:pP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Correlation of Fixed Effects:</a:t>
            </a:r>
          </a:p>
          <a:p>
            <a:pPr algn="l" latinLnBrk="1">
              <a:lnSpc>
                <a:spcPts val="1200"/>
              </a:lnSpc>
              <a:buNone/>
            </a:pP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        (</a:t>
            </a:r>
            <a:r>
              <a:rPr lang="en-GB" b="0" i="0" dirty="0" err="1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Intr</a:t>
            </a: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) Tmp24C Tmp28C</a:t>
            </a:r>
          </a:p>
          <a:p>
            <a:pPr algn="l" latinLnBrk="1">
              <a:lnSpc>
                <a:spcPts val="1200"/>
              </a:lnSpc>
              <a:buNone/>
            </a:pP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Temp24C -0.515              </a:t>
            </a:r>
          </a:p>
          <a:p>
            <a:pPr algn="l" latinLnBrk="1">
              <a:lnSpc>
                <a:spcPts val="1200"/>
              </a:lnSpc>
              <a:buNone/>
            </a:pP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Temp28C -0.460  0.455       </a:t>
            </a:r>
          </a:p>
          <a:p>
            <a:pPr algn="l" latinLnBrk="1">
              <a:lnSpc>
                <a:spcPts val="1200"/>
              </a:lnSpc>
              <a:buNone/>
            </a:pPr>
            <a:r>
              <a:rPr lang="en-GB" b="0" i="0" dirty="0" err="1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SexM</a:t>
            </a: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    -0.417  0.066 -0.038</a:t>
            </a:r>
          </a:p>
        </p:txBody>
      </p:sp>
    </p:spTree>
    <p:extLst>
      <p:ext uri="{BB962C8B-B14F-4D97-AF65-F5344CB8AC3E}">
        <p14:creationId xmlns:p14="http://schemas.microsoft.com/office/powerpoint/2010/main" val="39016990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6491172-882F-0467-108A-91E318A3A39F}"/>
              </a:ext>
            </a:extLst>
          </p:cNvPr>
          <p:cNvSpPr txBox="1"/>
          <p:nvPr/>
        </p:nvSpPr>
        <p:spPr>
          <a:xfrm>
            <a:off x="544286" y="1757035"/>
            <a:ext cx="11288486" cy="33439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latinLnBrk="1">
              <a:lnSpc>
                <a:spcPts val="1200"/>
              </a:lnSpc>
              <a:buNone/>
            </a:pPr>
            <a:r>
              <a:rPr lang="en-GB" b="0" i="0" dirty="0">
                <a:solidFill>
                  <a:srgbClr val="0000FF"/>
                </a:solidFill>
                <a:effectLst/>
                <a:latin typeface="Lucida Console" panose="020B0609040504020204" pitchFamily="49" charset="0"/>
              </a:rPr>
              <a:t>&gt; # Pairwise post-hoc comparisons (Tukey)</a:t>
            </a:r>
          </a:p>
          <a:p>
            <a:pPr algn="l" latinLnBrk="1">
              <a:lnSpc>
                <a:spcPts val="1200"/>
              </a:lnSpc>
              <a:buNone/>
            </a:pPr>
            <a:r>
              <a:rPr lang="en-GB" b="0" i="0" dirty="0">
                <a:solidFill>
                  <a:srgbClr val="0000FF"/>
                </a:solidFill>
                <a:effectLst/>
                <a:latin typeface="Lucida Console" panose="020B0609040504020204" pitchFamily="49" charset="0"/>
              </a:rPr>
              <a:t>&gt; pairs(</a:t>
            </a:r>
            <a:r>
              <a:rPr lang="en-GB" b="0" i="0" dirty="0" err="1">
                <a:solidFill>
                  <a:srgbClr val="0000FF"/>
                </a:solidFill>
                <a:effectLst/>
                <a:latin typeface="Lucida Console" panose="020B0609040504020204" pitchFamily="49" charset="0"/>
              </a:rPr>
              <a:t>emm</a:t>
            </a:r>
            <a:r>
              <a:rPr lang="en-GB" b="0" i="0" dirty="0">
                <a:solidFill>
                  <a:srgbClr val="0000FF"/>
                </a:solidFill>
                <a:effectLst/>
                <a:latin typeface="Lucida Console" panose="020B0609040504020204" pitchFamily="49" charset="0"/>
              </a:rPr>
              <a:t>, adjust = "</a:t>
            </a:r>
            <a:r>
              <a:rPr lang="en-GB" b="0" i="0" dirty="0" err="1">
                <a:solidFill>
                  <a:srgbClr val="0000FF"/>
                </a:solidFill>
                <a:effectLst/>
                <a:latin typeface="Lucida Console" panose="020B0609040504020204" pitchFamily="49" charset="0"/>
              </a:rPr>
              <a:t>tukey</a:t>
            </a:r>
            <a:r>
              <a:rPr lang="en-GB" b="0" i="0" dirty="0">
                <a:solidFill>
                  <a:srgbClr val="0000FF"/>
                </a:solidFill>
                <a:effectLst/>
                <a:latin typeface="Lucida Console" panose="020B0609040504020204" pitchFamily="49" charset="0"/>
              </a:rPr>
              <a:t>")</a:t>
            </a:r>
          </a:p>
          <a:p>
            <a:pPr algn="l" latinLnBrk="1">
              <a:lnSpc>
                <a:spcPts val="1200"/>
              </a:lnSpc>
              <a:buNone/>
            </a:pP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 contrast      estimate   SE  </a:t>
            </a:r>
            <a:r>
              <a:rPr lang="en-GB" b="0" i="0" dirty="0" err="1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df</a:t>
            </a: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GB" b="0" i="0" dirty="0" err="1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t.ratio</a:t>
            </a: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GB" b="0" i="0" dirty="0" err="1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p.value</a:t>
            </a:r>
            <a:endParaRPr lang="en-GB" b="0" i="0" dirty="0">
              <a:solidFill>
                <a:srgbClr val="000000"/>
              </a:solidFill>
              <a:effectLst/>
              <a:latin typeface="Lucida Console" panose="020B0609040504020204" pitchFamily="49" charset="0"/>
            </a:endParaRPr>
          </a:p>
          <a:p>
            <a:pPr algn="l" latinLnBrk="1">
              <a:lnSpc>
                <a:spcPts val="1200"/>
              </a:lnSpc>
              <a:buNone/>
            </a:pP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 18C F - 24C F      124 20.6 425   6.016  &lt;.0001</a:t>
            </a:r>
          </a:p>
          <a:p>
            <a:pPr algn="l" latinLnBrk="1">
              <a:lnSpc>
                <a:spcPts val="1200"/>
              </a:lnSpc>
              <a:buNone/>
            </a:pP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 18C F - 28C F      319 21.0 425  15.221  &lt;.0001</a:t>
            </a:r>
          </a:p>
          <a:p>
            <a:pPr algn="l" latinLnBrk="1">
              <a:lnSpc>
                <a:spcPts val="1200"/>
              </a:lnSpc>
              <a:buNone/>
            </a:pP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 18C F - 18C M      571 17.2 425  33.109  &lt;.0001</a:t>
            </a:r>
          </a:p>
          <a:p>
            <a:pPr algn="l" latinLnBrk="1">
              <a:lnSpc>
                <a:spcPts val="1200"/>
              </a:lnSpc>
              <a:buNone/>
            </a:pP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 18C F - 24C M      695 27.7 425  25.065  &lt;.0001</a:t>
            </a:r>
          </a:p>
          <a:p>
            <a:pPr algn="l" latinLnBrk="1">
              <a:lnSpc>
                <a:spcPts val="1200"/>
              </a:lnSpc>
              <a:buNone/>
            </a:pP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 18C F - 28C M      890 26.6 424  33.458  &lt;.0001</a:t>
            </a:r>
          </a:p>
          <a:p>
            <a:pPr algn="l" latinLnBrk="1">
              <a:lnSpc>
                <a:spcPts val="1200"/>
              </a:lnSpc>
              <a:buNone/>
            </a:pP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 24C F - 28C F      195 21.7 426   8.990  &lt;.0001</a:t>
            </a:r>
          </a:p>
          <a:p>
            <a:pPr algn="l" latinLnBrk="1">
              <a:lnSpc>
                <a:spcPts val="1200"/>
              </a:lnSpc>
              <a:buNone/>
            </a:pP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 24C F - 18C M      447 26.0 425  17.214  &lt;.0001</a:t>
            </a:r>
          </a:p>
          <a:p>
            <a:pPr algn="l" latinLnBrk="1">
              <a:lnSpc>
                <a:spcPts val="1200"/>
              </a:lnSpc>
              <a:buNone/>
            </a:pP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 24C F - 24C M      571 17.2 425  33.109  &lt;.0001</a:t>
            </a:r>
          </a:p>
          <a:p>
            <a:pPr algn="l" latinLnBrk="1">
              <a:lnSpc>
                <a:spcPts val="1200"/>
              </a:lnSpc>
              <a:buNone/>
            </a:pP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 24C F - 28C M      766 26.3 425  29.105  &lt;.0001</a:t>
            </a:r>
          </a:p>
          <a:p>
            <a:pPr algn="l" latinLnBrk="1">
              <a:lnSpc>
                <a:spcPts val="1200"/>
              </a:lnSpc>
              <a:buNone/>
            </a:pP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 28C F - 18C M      252 27.7 426   9.087  &lt;.0001</a:t>
            </a:r>
          </a:p>
          <a:p>
            <a:pPr algn="l" latinLnBrk="1">
              <a:lnSpc>
                <a:spcPts val="1200"/>
              </a:lnSpc>
              <a:buNone/>
            </a:pP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 28C F - 24C M      375 29.1 426  12.910  &lt;.0001</a:t>
            </a:r>
          </a:p>
          <a:p>
            <a:pPr algn="l" latinLnBrk="1">
              <a:lnSpc>
                <a:spcPts val="1200"/>
              </a:lnSpc>
              <a:buNone/>
            </a:pP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 28C F - 28C M      571 17.2 425  33.109  &lt;.0001</a:t>
            </a:r>
          </a:p>
          <a:p>
            <a:pPr algn="l" latinLnBrk="1">
              <a:lnSpc>
                <a:spcPts val="1200"/>
              </a:lnSpc>
              <a:buNone/>
            </a:pP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 18C M - 24C M      124 20.6 425   6.016  &lt;.0001</a:t>
            </a:r>
          </a:p>
          <a:p>
            <a:pPr algn="l" latinLnBrk="1">
              <a:lnSpc>
                <a:spcPts val="1200"/>
              </a:lnSpc>
              <a:buNone/>
            </a:pP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 18C M - 28C M      319 21.0 425  15.221  &lt;.0001</a:t>
            </a:r>
          </a:p>
          <a:p>
            <a:pPr algn="l" latinLnBrk="1">
              <a:lnSpc>
                <a:spcPts val="1200"/>
              </a:lnSpc>
              <a:buNone/>
            </a:pP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 24C M - 28C M      195 21.7 426   8.990  &lt;.0001</a:t>
            </a:r>
          </a:p>
          <a:p>
            <a:pPr algn="l" latinLnBrk="1">
              <a:lnSpc>
                <a:spcPts val="1200"/>
              </a:lnSpc>
              <a:buNone/>
            </a:pPr>
            <a:endParaRPr lang="en-GB" b="0" i="0" dirty="0">
              <a:solidFill>
                <a:srgbClr val="000000"/>
              </a:solidFill>
              <a:effectLst/>
              <a:latin typeface="Lucida Console" panose="020B0609040504020204" pitchFamily="49" charset="0"/>
            </a:endParaRPr>
          </a:p>
          <a:p>
            <a:pPr algn="l" latinLnBrk="1">
              <a:lnSpc>
                <a:spcPts val="1200"/>
              </a:lnSpc>
              <a:buNone/>
            </a:pP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Degrees-of-freedom method: </a:t>
            </a:r>
            <a:r>
              <a:rPr lang="en-GB" b="0" i="0" dirty="0" err="1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kenward</a:t>
            </a: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-roger </a:t>
            </a:r>
          </a:p>
          <a:p>
            <a:pPr algn="l" latinLnBrk="1">
              <a:lnSpc>
                <a:spcPts val="1200"/>
              </a:lnSpc>
              <a:buNone/>
            </a:pP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P value adjustment: </a:t>
            </a:r>
            <a:r>
              <a:rPr lang="en-GB" b="0" i="0" dirty="0" err="1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tukey</a:t>
            </a:r>
            <a:r>
              <a:rPr lang="en-GB" b="0" i="0" dirty="0">
                <a:solidFill>
                  <a:srgbClr val="000000"/>
                </a:solidFill>
                <a:effectLst/>
                <a:latin typeface="Lucida Console" panose="020B0609040504020204" pitchFamily="49" charset="0"/>
              </a:rPr>
              <a:t> method for comparing a family of 6 estimates </a:t>
            </a:r>
          </a:p>
        </p:txBody>
      </p:sp>
    </p:spTree>
    <p:extLst>
      <p:ext uri="{BB962C8B-B14F-4D97-AF65-F5344CB8AC3E}">
        <p14:creationId xmlns:p14="http://schemas.microsoft.com/office/powerpoint/2010/main" val="20235309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aph of different colored squares&#10;&#10;AI-generated content may be incorrect.">
            <a:extLst>
              <a:ext uri="{FF2B5EF4-FFF2-40B4-BE49-F238E27FC236}">
                <a16:creationId xmlns:a16="http://schemas.microsoft.com/office/drawing/2014/main" id="{1B9EF750-C3C8-4699-05EA-48F9880AAB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04" y="475595"/>
            <a:ext cx="10585591" cy="5906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903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aph of a group&#10;&#10;AI-generated content may be incorrect.">
            <a:extLst>
              <a:ext uri="{FF2B5EF4-FFF2-40B4-BE49-F238E27FC236}">
                <a16:creationId xmlns:a16="http://schemas.microsoft.com/office/drawing/2014/main" id="{574B2C52-7670-CE3D-BAB5-A415F94168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761" y="472558"/>
            <a:ext cx="10596477" cy="5912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9464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414</Words>
  <Application>Microsoft Macintosh PowerPoint</Application>
  <PresentationFormat>Widescreen</PresentationFormat>
  <Paragraphs>53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Aptos</vt:lpstr>
      <vt:lpstr>Aptos Display</vt:lpstr>
      <vt:lpstr>Arial</vt:lpstr>
      <vt:lpstr>Lucida Console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Ryan Carmichael</dc:creator>
  <cp:lastModifiedBy>Jean-Philippe Parvy</cp:lastModifiedBy>
  <cp:revision>2</cp:revision>
  <dcterms:created xsi:type="dcterms:W3CDTF">2025-12-02T21:16:35Z</dcterms:created>
  <dcterms:modified xsi:type="dcterms:W3CDTF">2026-07-23T11:05:28Z</dcterms:modified>
</cp:coreProperties>
</file>